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75" r:id="rId5"/>
    <p:sldId id="259" r:id="rId6"/>
    <p:sldId id="260" r:id="rId7"/>
    <p:sldId id="261" r:id="rId8"/>
    <p:sldId id="262" r:id="rId9"/>
    <p:sldId id="270" r:id="rId10"/>
    <p:sldId id="263" r:id="rId11"/>
    <p:sldId id="271" r:id="rId12"/>
    <p:sldId id="264" r:id="rId13"/>
    <p:sldId id="272" r:id="rId14"/>
    <p:sldId id="265" r:id="rId15"/>
    <p:sldId id="273" r:id="rId16"/>
    <p:sldId id="276" r:id="rId17"/>
    <p:sldId id="266" r:id="rId18"/>
    <p:sldId id="274" r:id="rId19"/>
    <p:sldId id="267" r:id="rId20"/>
    <p:sldId id="268" r:id="rId21"/>
    <p:sldId id="26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0" d="100"/>
          <a:sy n="120" d="100"/>
        </p:scale>
        <p:origin x="-13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DB32461A-250E-4A29-9E9B-599CA3838FA1}" type="datetime1">
              <a:rPr lang="en-US" smtClean="0"/>
              <a:pPr/>
              <a:t>3/18/14</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81099-48EC-46A3-9530-F58EB96AF77C}" type="datetime1">
              <a:rPr lang="en-US" smtClean="0"/>
              <a:pPr/>
              <a:t>3/18/14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697E24-FFB9-4C73-8C6D-E02A7AD33DB8}" type="datetime1">
              <a:rPr lang="en-US" smtClean="0"/>
              <a:pPr/>
              <a:t>3/18/14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pPr/>
              <a:t>3/18/14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F4ADA4-35DF-4BD1-8C53-4246F035229A}" type="datetime1">
              <a:rPr lang="en-US" smtClean="0"/>
              <a:pPr/>
              <a:t>3/18/14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59F63ED-02B1-490A-8EAD-E0CB136D5388}" type="datetime1">
              <a:rPr lang="en-US" smtClean="0"/>
              <a:pPr/>
              <a:t>3/18/14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F771BB6-685D-4518-8FAD-1882B9671546}" type="datetime1">
              <a:rPr lang="en-US" smtClean="0"/>
              <a:pPr/>
              <a:t>3/18/14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5FFBFE-5C08-4E0E-AF38-FB925F0B4D71}" type="datetime1">
              <a:rPr lang="en-US" smtClean="0"/>
              <a:pPr/>
              <a:t>3/18/14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0B41D-FD10-4A38-B39B-626510BD49B7}"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23242C-D747-4ADD-80D8-99421268E3A8}" type="datetime1">
              <a:rPr lang="en-US" smtClean="0"/>
              <a:pPr/>
              <a:t>3/18/14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82007-CDD1-4BCF-B9F4-9D458EFEEFE1}" type="datetime1">
              <a:rPr lang="en-US" smtClean="0"/>
              <a:pPr/>
              <a:t>3/18/14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4F265-CA88-4C30-A9AD-02E6A5184734}" type="datetime1">
              <a:rPr lang="en-US" smtClean="0"/>
              <a:pPr/>
              <a:t>3/18/14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pPr/>
              <a:t>3/18/14</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aylor.org/site/wp-content/uploads/2011/12/HIST252-Subunit-2.3.2-Why-Did-Europe-Colonize-FINAL.pdf" TargetMode="External"/><Relationship Id="rId4" Type="http://schemas.openxmlformats.org/officeDocument/2006/relationships/hyperlink" Target="http://www.youtube.com/watch?v=alJaltUmrGo" TargetMode="External"/><Relationship Id="rId5" Type="http://schemas.openxmlformats.org/officeDocument/2006/relationships/hyperlink" Target="http://www.youtube.com/watch?v=CM2Xa12YsX0" TargetMode="External"/><Relationship Id="rId1" Type="http://schemas.openxmlformats.org/officeDocument/2006/relationships/slideLayout" Target="../slideLayouts/slideLayout2.xml"/><Relationship Id="rId2" Type="http://schemas.openxmlformats.org/officeDocument/2006/relationships/hyperlink" Target="http://www.youtube.com/watch?v=Z-YuLzzHQl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tensionsofeurope.eu/www/en/files/get/file4.pdf" TargetMode="External"/><Relationship Id="rId4" Type="http://schemas.openxmlformats.org/officeDocument/2006/relationships/hyperlink" Target="http://www.the-map-as-history.com/maps/5-history-europe-colonization.php" TargetMode="External"/><Relationship Id="rId5" Type="http://schemas.openxmlformats.org/officeDocument/2006/relationships/hyperlink" Target="http://www.sparknotes.com/history/european/1871-1914/section5.rhtml" TargetMode="External"/><Relationship Id="rId6" Type="http://schemas.openxmlformats.org/officeDocument/2006/relationships/hyperlink" Target="http://moleboi.wordpress.com/2011/03/02/why-did-europeans-expand-into-america-africa-and-asia-between-1415-and-1715/" TargetMode="External"/><Relationship Id="rId7" Type="http://schemas.openxmlformats.org/officeDocument/2006/relationships/hyperlink" Target="http://courses.wcupa.edu/jones/his312/lectures/19thcent.htm" TargetMode="External"/><Relationship Id="rId1" Type="http://schemas.openxmlformats.org/officeDocument/2006/relationships/slideLayout" Target="../slideLayouts/slideLayout2.xml"/><Relationship Id="rId2" Type="http://schemas.openxmlformats.org/officeDocument/2006/relationships/hyperlink" Target="http://africanhistory.about.com/od/eracolonialism/a/ScrambleWhy.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European Colonization In </a:t>
            </a:r>
            <a:r>
              <a:rPr lang="en-US" dirty="0" err="1" smtClean="0"/>
              <a:t>AfrIca</a:t>
            </a:r>
            <a:r>
              <a:rPr lang="en-US" dirty="0" smtClean="0"/>
              <a:t> (The new imperialism)</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Created, Edited, Made and Conceived by the Great and Fabulous Everett Jiang</a:t>
            </a:r>
            <a:endParaRPr lang="en-US" dirty="0"/>
          </a:p>
        </p:txBody>
      </p:sp>
    </p:spTree>
    <p:extLst>
      <p:ext uri="{BB962C8B-B14F-4D97-AF65-F5344CB8AC3E}">
        <p14:creationId xmlns:p14="http://schemas.microsoft.com/office/powerpoint/2010/main" val="115034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Africa</a:t>
            </a:r>
            <a:endParaRPr lang="en-US" dirty="0"/>
          </a:p>
        </p:txBody>
      </p:sp>
      <p:sp>
        <p:nvSpPr>
          <p:cNvPr id="3" name="Content Placeholder 2"/>
          <p:cNvSpPr>
            <a:spLocks noGrp="1"/>
          </p:cNvSpPr>
          <p:nvPr>
            <p:ph idx="1"/>
          </p:nvPr>
        </p:nvSpPr>
        <p:spPr/>
        <p:txBody>
          <a:bodyPr/>
          <a:lstStyle/>
          <a:p>
            <a:r>
              <a:rPr lang="en-US" dirty="0" smtClean="0"/>
              <a:t>Steamboats made a great contribution, though had to be disassembled then reassembled for overland journeys.</a:t>
            </a:r>
          </a:p>
          <a:p>
            <a:r>
              <a:rPr lang="en-US" dirty="0" smtClean="0"/>
              <a:t>French Funded the Suez Canal. The British viewed it as a lifeline and named Egypt a Protectorate of Great Britain. </a:t>
            </a:r>
            <a:endParaRPr lang="en-US" dirty="0"/>
          </a:p>
          <a:p>
            <a:r>
              <a:rPr lang="en-US" dirty="0" smtClean="0"/>
              <a:t>The Suez ruined Egypt</a:t>
            </a:r>
          </a:p>
          <a:p>
            <a:endParaRPr lang="en-US" dirty="0" smtClean="0"/>
          </a:p>
          <a:p>
            <a:endParaRPr lang="en-US" dirty="0"/>
          </a:p>
        </p:txBody>
      </p:sp>
    </p:spTree>
    <p:extLst>
      <p:ext uri="{BB962C8B-B14F-4D97-AF65-F5344CB8AC3E}">
        <p14:creationId xmlns:p14="http://schemas.microsoft.com/office/powerpoint/2010/main" val="2867215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2727" y="1441692"/>
            <a:ext cx="3454400" cy="3810000"/>
          </a:xfrm>
          <a:prstGeom prst="rect">
            <a:avLst/>
          </a:prstGeom>
        </p:spPr>
      </p:pic>
      <p:pic>
        <p:nvPicPr>
          <p:cNvPr id="5" name="Picture 4"/>
          <p:cNvPicPr>
            <a:picLocks noChangeAspect="1"/>
          </p:cNvPicPr>
          <p:nvPr/>
        </p:nvPicPr>
        <p:blipFill>
          <a:blip r:embed="rId3"/>
          <a:stretch>
            <a:fillRect/>
          </a:stretch>
        </p:blipFill>
        <p:spPr>
          <a:xfrm>
            <a:off x="4832901" y="2044135"/>
            <a:ext cx="3259240" cy="1988946"/>
          </a:xfrm>
          <a:prstGeom prst="rect">
            <a:avLst/>
          </a:prstGeom>
        </p:spPr>
      </p:pic>
    </p:spTree>
    <p:extLst>
      <p:ext uri="{BB962C8B-B14F-4D97-AF65-F5344CB8AC3E}">
        <p14:creationId xmlns:p14="http://schemas.microsoft.com/office/powerpoint/2010/main" val="2397947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and East Africa</a:t>
            </a:r>
            <a:endParaRPr lang="en-US" dirty="0"/>
          </a:p>
        </p:txBody>
      </p:sp>
      <p:sp>
        <p:nvSpPr>
          <p:cNvPr id="3" name="Content Placeholder 2"/>
          <p:cNvSpPr>
            <a:spLocks noGrp="1"/>
          </p:cNvSpPr>
          <p:nvPr>
            <p:ph idx="1"/>
          </p:nvPr>
        </p:nvSpPr>
        <p:spPr/>
        <p:txBody>
          <a:bodyPr/>
          <a:lstStyle/>
          <a:p>
            <a:r>
              <a:rPr lang="en-US" dirty="0" smtClean="0"/>
              <a:t>Germany was under pressure to gain territories</a:t>
            </a:r>
          </a:p>
          <a:p>
            <a:r>
              <a:rPr lang="en-US" dirty="0" smtClean="0"/>
              <a:t>1884-Berlin Conference (mentioned before). No African delegates were present. </a:t>
            </a:r>
          </a:p>
          <a:p>
            <a:endParaRPr lang="en-US" dirty="0"/>
          </a:p>
        </p:txBody>
      </p:sp>
    </p:spTree>
    <p:extLst>
      <p:ext uri="{BB962C8B-B14F-4D97-AF65-F5344CB8AC3E}">
        <p14:creationId xmlns:p14="http://schemas.microsoft.com/office/powerpoint/2010/main" val="3273476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7784" y="1225308"/>
            <a:ext cx="4044219" cy="4148213"/>
          </a:xfrm>
          <a:prstGeom prst="rect">
            <a:avLst/>
          </a:prstGeom>
        </p:spPr>
      </p:pic>
      <p:pic>
        <p:nvPicPr>
          <p:cNvPr id="5" name="Picture 4"/>
          <p:cNvPicPr>
            <a:picLocks noChangeAspect="1"/>
          </p:cNvPicPr>
          <p:nvPr/>
        </p:nvPicPr>
        <p:blipFill>
          <a:blip r:embed="rId3"/>
          <a:stretch>
            <a:fillRect/>
          </a:stretch>
        </p:blipFill>
        <p:spPr>
          <a:xfrm>
            <a:off x="4985847" y="1735648"/>
            <a:ext cx="3014990" cy="2826553"/>
          </a:xfrm>
          <a:prstGeom prst="rect">
            <a:avLst/>
          </a:prstGeom>
        </p:spPr>
      </p:pic>
    </p:spTree>
    <p:extLst>
      <p:ext uri="{BB962C8B-B14F-4D97-AF65-F5344CB8AC3E}">
        <p14:creationId xmlns:p14="http://schemas.microsoft.com/office/powerpoint/2010/main" val="485499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Southern </a:t>
            </a:r>
            <a:r>
              <a:rPr lang="en-US" dirty="0" err="1" smtClean="0"/>
              <a:t>africa</a:t>
            </a:r>
            <a:endParaRPr lang="en-US" dirty="0"/>
          </a:p>
        </p:txBody>
      </p:sp>
      <p:sp>
        <p:nvSpPr>
          <p:cNvPr id="3" name="Content Placeholder 2"/>
          <p:cNvSpPr>
            <a:spLocks noGrp="1"/>
          </p:cNvSpPr>
          <p:nvPr>
            <p:ph idx="1"/>
          </p:nvPr>
        </p:nvSpPr>
        <p:spPr>
          <a:xfrm>
            <a:off x="1371600" y="2438400"/>
            <a:ext cx="6400800" cy="3287868"/>
          </a:xfrm>
        </p:spPr>
        <p:txBody>
          <a:bodyPr>
            <a:normAutofit fontScale="92500" lnSpcReduction="10000"/>
          </a:bodyPr>
          <a:lstStyle/>
          <a:p>
            <a:r>
              <a:rPr lang="en-US" dirty="0" smtClean="0"/>
              <a:t>The European Powers came quickly to Dominate</a:t>
            </a:r>
          </a:p>
          <a:p>
            <a:r>
              <a:rPr lang="en-US" dirty="0" smtClean="0"/>
              <a:t>In South Africa, the British and the Dutch fought for dominance</a:t>
            </a:r>
          </a:p>
          <a:p>
            <a:r>
              <a:rPr lang="en-US" dirty="0" smtClean="0"/>
              <a:t>The Boers or Afrikaners were descendants of Dutch settlers since </a:t>
            </a:r>
            <a:r>
              <a:rPr lang="en-US" dirty="0" smtClean="0"/>
              <a:t>1600</a:t>
            </a:r>
          </a:p>
          <a:p>
            <a:r>
              <a:rPr lang="en-US" dirty="0" smtClean="0"/>
              <a:t>Boer Wars 1880 and 1899</a:t>
            </a:r>
            <a:endParaRPr lang="en-US" dirty="0" smtClean="0"/>
          </a:p>
          <a:p>
            <a:pPr lvl="1"/>
            <a:r>
              <a:rPr lang="en-US" dirty="0" smtClean="0"/>
              <a:t>Detested British Rule. Migrated to coastal areas, displacing locals</a:t>
            </a:r>
          </a:p>
          <a:p>
            <a:pPr lvl="1"/>
            <a:r>
              <a:rPr lang="en-US" dirty="0" smtClean="0"/>
              <a:t>Frequently encountered Zulus in Conflict. </a:t>
            </a:r>
            <a:r>
              <a:rPr lang="en-US" dirty="0" err="1" smtClean="0"/>
              <a:t>Shaka</a:t>
            </a:r>
            <a:r>
              <a:rPr lang="en-US" dirty="0" smtClean="0"/>
              <a:t>, a Zulu leader proved troublesome until the British </a:t>
            </a:r>
            <a:r>
              <a:rPr lang="en-US" dirty="0" err="1" smtClean="0"/>
              <a:t>annialated</a:t>
            </a:r>
            <a:r>
              <a:rPr lang="en-US" dirty="0" smtClean="0"/>
              <a:t> </a:t>
            </a:r>
            <a:r>
              <a:rPr lang="en-US" dirty="0" smtClean="0"/>
              <a:t>them.</a:t>
            </a:r>
            <a:endParaRPr lang="en-US" dirty="0" smtClean="0"/>
          </a:p>
          <a:p>
            <a:pPr lvl="1"/>
            <a:r>
              <a:rPr lang="en-US" dirty="0" smtClean="0"/>
              <a:t>The British also imprisoned 120,000 Boer Women and Children where 20,000 died. The Boers surrender to the British.</a:t>
            </a:r>
          </a:p>
          <a:p>
            <a:pPr lvl="1"/>
            <a:endParaRPr lang="en-US" dirty="0" smtClean="0"/>
          </a:p>
          <a:p>
            <a:endParaRPr lang="en-US" dirty="0"/>
          </a:p>
        </p:txBody>
      </p:sp>
    </p:spTree>
    <p:extLst>
      <p:ext uri="{BB962C8B-B14F-4D97-AF65-F5344CB8AC3E}">
        <p14:creationId xmlns:p14="http://schemas.microsoft.com/office/powerpoint/2010/main" val="2873991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7219" y="1059321"/>
            <a:ext cx="3271255" cy="2347125"/>
          </a:xfrm>
          <a:prstGeom prst="rect">
            <a:avLst/>
          </a:prstGeom>
        </p:spPr>
      </p:pic>
      <p:pic>
        <p:nvPicPr>
          <p:cNvPr id="5" name="Picture 4"/>
          <p:cNvPicPr>
            <a:picLocks noChangeAspect="1"/>
          </p:cNvPicPr>
          <p:nvPr/>
        </p:nvPicPr>
        <p:blipFill>
          <a:blip r:embed="rId3"/>
          <a:stretch>
            <a:fillRect/>
          </a:stretch>
        </p:blipFill>
        <p:spPr>
          <a:xfrm>
            <a:off x="3789203" y="2941986"/>
            <a:ext cx="4171559" cy="2778775"/>
          </a:xfrm>
          <a:prstGeom prst="rect">
            <a:avLst/>
          </a:prstGeom>
        </p:spPr>
      </p:pic>
    </p:spTree>
    <p:extLst>
      <p:ext uri="{BB962C8B-B14F-4D97-AF65-F5344CB8AC3E}">
        <p14:creationId xmlns:p14="http://schemas.microsoft.com/office/powerpoint/2010/main" val="1926316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Colonial System</a:t>
            </a:r>
            <a:endParaRPr lang="en-US" dirty="0"/>
          </a:p>
        </p:txBody>
      </p:sp>
      <p:sp>
        <p:nvSpPr>
          <p:cNvPr id="3" name="Content Placeholder 2"/>
          <p:cNvSpPr>
            <a:spLocks noGrp="1"/>
          </p:cNvSpPr>
          <p:nvPr>
            <p:ph idx="1"/>
          </p:nvPr>
        </p:nvSpPr>
        <p:spPr/>
        <p:txBody>
          <a:bodyPr/>
          <a:lstStyle/>
          <a:p>
            <a:r>
              <a:rPr lang="en-US" dirty="0" smtClean="0"/>
              <a:t>Purpose of Colony was to utilize local land and labor</a:t>
            </a:r>
          </a:p>
          <a:p>
            <a:r>
              <a:rPr lang="en-US" dirty="0" smtClean="0"/>
              <a:t>Each nation varied</a:t>
            </a:r>
          </a:p>
          <a:p>
            <a:pPr lvl="1"/>
            <a:r>
              <a:rPr lang="en-US" dirty="0" smtClean="0"/>
              <a:t>British used Indirect Rule</a:t>
            </a:r>
          </a:p>
          <a:p>
            <a:pPr lvl="1"/>
            <a:r>
              <a:rPr lang="en-US" dirty="0" smtClean="0"/>
              <a:t>French used Direct Rule</a:t>
            </a:r>
          </a:p>
          <a:p>
            <a:pPr lvl="2"/>
            <a:r>
              <a:rPr lang="en-US" dirty="0" smtClean="0"/>
              <a:t>French Industry depended on the supplies coming from the colonies</a:t>
            </a:r>
            <a:endParaRPr lang="en-US" dirty="0"/>
          </a:p>
          <a:p>
            <a:pPr lvl="1"/>
            <a:endParaRPr lang="en-US" dirty="0" smtClean="0"/>
          </a:p>
          <a:p>
            <a:pPr lvl="1"/>
            <a:endParaRPr lang="en-US" dirty="0"/>
          </a:p>
          <a:p>
            <a:pPr lvl="1"/>
            <a:endParaRPr lang="en-US" dirty="0" smtClean="0"/>
          </a:p>
        </p:txBody>
      </p:sp>
    </p:spTree>
    <p:extLst>
      <p:ext uri="{BB962C8B-B14F-4D97-AF65-F5344CB8AC3E}">
        <p14:creationId xmlns:p14="http://schemas.microsoft.com/office/powerpoint/2010/main" val="4164909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of Imperialism</a:t>
            </a:r>
            <a:endParaRPr lang="en-US" dirty="0"/>
          </a:p>
        </p:txBody>
      </p:sp>
      <p:sp>
        <p:nvSpPr>
          <p:cNvPr id="3" name="Content Placeholder 2"/>
          <p:cNvSpPr>
            <a:spLocks noGrp="1"/>
          </p:cNvSpPr>
          <p:nvPr>
            <p:ph idx="1"/>
          </p:nvPr>
        </p:nvSpPr>
        <p:spPr/>
        <p:txBody>
          <a:bodyPr>
            <a:normAutofit lnSpcReduction="10000"/>
          </a:bodyPr>
          <a:lstStyle/>
          <a:p>
            <a:r>
              <a:rPr lang="en-US" dirty="0" smtClean="0"/>
              <a:t>By 1914, Africa was divided up completely into European territories</a:t>
            </a:r>
          </a:p>
          <a:p>
            <a:r>
              <a:rPr lang="en-US" dirty="0" smtClean="0"/>
              <a:t>The failed resistances were squashed by professional forces</a:t>
            </a:r>
          </a:p>
          <a:p>
            <a:r>
              <a:rPr lang="en-US" dirty="0" smtClean="0"/>
              <a:t>Africans of a lower class was exploited as cheap labor</a:t>
            </a:r>
          </a:p>
          <a:p>
            <a:r>
              <a:rPr lang="en-US" dirty="0" smtClean="0"/>
              <a:t>Segregation</a:t>
            </a:r>
            <a:r>
              <a:rPr lang="en-US" dirty="0" smtClean="0"/>
              <a:t> Europeans felt superior (Darwinism)</a:t>
            </a:r>
          </a:p>
          <a:p>
            <a:r>
              <a:rPr lang="en-US" dirty="0" smtClean="0"/>
              <a:t>The Africans as expected were very unhappy</a:t>
            </a:r>
          </a:p>
          <a:p>
            <a:pPr lvl="1"/>
            <a:r>
              <a:rPr lang="en-US" dirty="0" smtClean="0"/>
              <a:t>Had feelings of resentment towards the European man</a:t>
            </a:r>
            <a:endParaRPr lang="en-US" dirty="0" smtClean="0"/>
          </a:p>
          <a:p>
            <a:endParaRPr lang="en-US" dirty="0"/>
          </a:p>
        </p:txBody>
      </p:sp>
    </p:spTree>
    <p:extLst>
      <p:ext uri="{BB962C8B-B14F-4D97-AF65-F5344CB8AC3E}">
        <p14:creationId xmlns:p14="http://schemas.microsoft.com/office/powerpoint/2010/main" val="503744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77663" y="1498034"/>
            <a:ext cx="4442489" cy="3331867"/>
          </a:xfrm>
          <a:prstGeom prst="rect">
            <a:avLst/>
          </a:prstGeom>
        </p:spPr>
      </p:pic>
      <p:sp>
        <p:nvSpPr>
          <p:cNvPr id="5" name="TextBox 4"/>
          <p:cNvSpPr txBox="1"/>
          <p:nvPr/>
        </p:nvSpPr>
        <p:spPr>
          <a:xfrm>
            <a:off x="2951479" y="5161872"/>
            <a:ext cx="3327764" cy="369332"/>
          </a:xfrm>
          <a:prstGeom prst="rect">
            <a:avLst/>
          </a:prstGeom>
          <a:noFill/>
        </p:spPr>
        <p:txBody>
          <a:bodyPr wrap="square" rtlCol="0">
            <a:spAutoFit/>
          </a:bodyPr>
          <a:lstStyle/>
          <a:p>
            <a:r>
              <a:rPr lang="en-US" dirty="0" smtClean="0"/>
              <a:t>Reason enough?</a:t>
            </a:r>
            <a:endParaRPr lang="en-US" dirty="0"/>
          </a:p>
        </p:txBody>
      </p:sp>
    </p:spTree>
    <p:extLst>
      <p:ext uri="{BB962C8B-B14F-4D97-AF65-F5344CB8AC3E}">
        <p14:creationId xmlns:p14="http://schemas.microsoft.com/office/powerpoint/2010/main" val="1227247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Nationalism in </a:t>
            </a:r>
            <a:r>
              <a:rPr lang="en-US" dirty="0" smtClean="0"/>
              <a:t>Africa</a:t>
            </a:r>
            <a:endParaRPr lang="en-US" dirty="0"/>
          </a:p>
        </p:txBody>
      </p:sp>
      <p:sp>
        <p:nvSpPr>
          <p:cNvPr id="3" name="Content Placeholder 2"/>
          <p:cNvSpPr>
            <a:spLocks noGrp="1"/>
          </p:cNvSpPr>
          <p:nvPr>
            <p:ph idx="1"/>
          </p:nvPr>
        </p:nvSpPr>
        <p:spPr/>
        <p:txBody>
          <a:bodyPr/>
          <a:lstStyle/>
          <a:p>
            <a:r>
              <a:rPr lang="en-US" dirty="0" smtClean="0"/>
              <a:t>Africans educated in the Western system became frustrated that the Europeans were not doing what they said</a:t>
            </a:r>
          </a:p>
          <a:p>
            <a:pPr marL="0" lvl="1" indent="-274320">
              <a:lnSpc>
                <a:spcPct val="150000"/>
              </a:lnSpc>
              <a:buFont typeface="Wingdings" pitchFamily="2" charset="2"/>
              <a:buChar char="v"/>
            </a:pPr>
            <a:r>
              <a:rPr lang="en-US" dirty="0"/>
              <a:t>Democracy, equality, freedom…</a:t>
            </a:r>
          </a:p>
          <a:p>
            <a:r>
              <a:rPr lang="en-US" dirty="0" smtClean="0"/>
              <a:t>Africans respected European culture, but resented the oppression</a:t>
            </a:r>
          </a:p>
          <a:p>
            <a:pPr lvl="1"/>
            <a:r>
              <a:rPr lang="en-US" dirty="0" smtClean="0"/>
              <a:t>Political parties developed in Africa as well as an urge to end colonial </a:t>
            </a:r>
            <a:r>
              <a:rPr lang="en-US" dirty="0" smtClean="0"/>
              <a:t>rule </a:t>
            </a:r>
          </a:p>
          <a:p>
            <a:pPr lvl="1"/>
            <a:r>
              <a:rPr lang="en-US" dirty="0" smtClean="0"/>
              <a:t>Some uprisings but were quickly quashed (</a:t>
            </a:r>
            <a:r>
              <a:rPr lang="en-US" dirty="0" err="1" smtClean="0"/>
              <a:t>Maji</a:t>
            </a:r>
            <a:r>
              <a:rPr lang="en-US" dirty="0" smtClean="0"/>
              <a:t> </a:t>
            </a:r>
            <a:r>
              <a:rPr lang="en-US" dirty="0" err="1" smtClean="0"/>
              <a:t>Maji</a:t>
            </a:r>
            <a:r>
              <a:rPr lang="en-US" dirty="0" smtClean="0"/>
              <a:t> 1906 suppressed by Germans for example)</a:t>
            </a:r>
            <a:endParaRPr lang="en-US" dirty="0"/>
          </a:p>
          <a:p>
            <a:endParaRPr lang="en-US" dirty="0" smtClean="0"/>
          </a:p>
          <a:p>
            <a:pPr lvl="1"/>
            <a:endParaRPr lang="en-US" dirty="0"/>
          </a:p>
          <a:p>
            <a:pPr lvl="1"/>
            <a:endParaRPr lang="en-US" dirty="0" smtClean="0"/>
          </a:p>
          <a:p>
            <a:pPr lvl="1"/>
            <a:endParaRPr lang="en-US" dirty="0" smtClean="0"/>
          </a:p>
        </p:txBody>
      </p:sp>
    </p:spTree>
    <p:extLst>
      <p:ext uri="{BB962C8B-B14F-4D97-AF65-F5344CB8AC3E}">
        <p14:creationId xmlns:p14="http://schemas.microsoft.com/office/powerpoint/2010/main" val="1250751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African Colonization?</a:t>
            </a:r>
            <a:endParaRPr lang="en-US" dirty="0"/>
          </a:p>
        </p:txBody>
      </p:sp>
      <p:sp>
        <p:nvSpPr>
          <p:cNvPr id="3" name="Content Placeholder 2"/>
          <p:cNvSpPr>
            <a:spLocks noGrp="1"/>
          </p:cNvSpPr>
          <p:nvPr>
            <p:ph idx="1"/>
          </p:nvPr>
        </p:nvSpPr>
        <p:spPr/>
        <p:txBody>
          <a:bodyPr>
            <a:normAutofit lnSpcReduction="10000"/>
          </a:bodyPr>
          <a:lstStyle/>
          <a:p>
            <a:r>
              <a:rPr lang="en-US" dirty="0" smtClean="0"/>
              <a:t>19</a:t>
            </a:r>
            <a:r>
              <a:rPr lang="en-US" baseline="30000" dirty="0" smtClean="0"/>
              <a:t>th</a:t>
            </a:r>
            <a:r>
              <a:rPr lang="en-US" dirty="0" smtClean="0"/>
              <a:t> Century experienced Christian Revival. Europeans wanted to expand the religion.</a:t>
            </a:r>
          </a:p>
          <a:p>
            <a:r>
              <a:rPr lang="en-US" dirty="0" smtClean="0"/>
              <a:t>New technology allowed the Europeans to explore deeper into the vastly unexplored continent. Ex: Quinine and the flintlock rifle</a:t>
            </a:r>
          </a:p>
          <a:p>
            <a:r>
              <a:rPr lang="en-US" dirty="0" smtClean="0"/>
              <a:t>The White Man’s Burden/Social Darwinism/Racism</a:t>
            </a:r>
          </a:p>
          <a:p>
            <a:r>
              <a:rPr lang="en-US" dirty="0" smtClean="0"/>
              <a:t>Explorers such as David Livingston, </a:t>
            </a:r>
            <a:r>
              <a:rPr lang="en-US" dirty="0" err="1" smtClean="0"/>
              <a:t>Mungo</a:t>
            </a:r>
            <a:r>
              <a:rPr lang="en-US" dirty="0" smtClean="0"/>
              <a:t> Park, Richard Burton…</a:t>
            </a:r>
            <a:r>
              <a:rPr lang="en-US" dirty="0" err="1" smtClean="0"/>
              <a:t>etc</a:t>
            </a:r>
            <a:r>
              <a:rPr lang="en-US" dirty="0" smtClean="0"/>
              <a:t> wanted to explore.</a:t>
            </a:r>
            <a:endParaRPr lang="en-US" dirty="0"/>
          </a:p>
        </p:txBody>
      </p:sp>
    </p:spTree>
    <p:extLst>
      <p:ext uri="{BB962C8B-B14F-4D97-AF65-F5344CB8AC3E}">
        <p14:creationId xmlns:p14="http://schemas.microsoft.com/office/powerpoint/2010/main" val="505292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lstStyle/>
          <a:p>
            <a:r>
              <a:rPr lang="en-US" dirty="0" smtClean="0"/>
              <a:t>Great links</a:t>
            </a:r>
          </a:p>
          <a:p>
            <a:pPr lvl="1"/>
            <a:r>
              <a:rPr lang="en-US" dirty="0">
                <a:hlinkClick r:id="rId2"/>
              </a:rPr>
              <a:t>http://www.youtube.com/watch?v=Z-</a:t>
            </a:r>
            <a:r>
              <a:rPr lang="en-US" dirty="0" smtClean="0">
                <a:hlinkClick r:id="rId2"/>
              </a:rPr>
              <a:t>YuLzzHQlg</a:t>
            </a:r>
            <a:endParaRPr lang="en-US" dirty="0" smtClean="0"/>
          </a:p>
          <a:p>
            <a:pPr lvl="1"/>
            <a:r>
              <a:rPr lang="en-US" dirty="0">
                <a:hlinkClick r:id="rId3"/>
              </a:rPr>
              <a:t>http://www.saylor.org/site/wp-content/uploads/2011/12/HIST252-Subunit-2.3.2-Why-Did-Europe-Colonize-</a:t>
            </a:r>
            <a:r>
              <a:rPr lang="en-US" dirty="0" smtClean="0">
                <a:hlinkClick r:id="rId3"/>
              </a:rPr>
              <a:t>FINAL.pdf</a:t>
            </a:r>
            <a:endParaRPr lang="en-US" dirty="0" smtClean="0"/>
          </a:p>
          <a:p>
            <a:pPr lvl="1"/>
            <a:r>
              <a:rPr lang="en-US" dirty="0">
                <a:hlinkClick r:id="rId4"/>
              </a:rPr>
              <a:t>http://www.youtube.com/watch?v=</a:t>
            </a:r>
            <a:r>
              <a:rPr lang="en-US" dirty="0" smtClean="0">
                <a:hlinkClick r:id="rId4"/>
              </a:rPr>
              <a:t>alJaltUmrGo</a:t>
            </a:r>
            <a:endParaRPr lang="en-US" dirty="0" smtClean="0"/>
          </a:p>
          <a:p>
            <a:pPr lvl="1"/>
            <a:r>
              <a:rPr lang="en-US" dirty="0">
                <a:hlinkClick r:id="rId5"/>
              </a:rPr>
              <a:t>http://www.youtube.com/watch?v=</a:t>
            </a:r>
            <a:r>
              <a:rPr lang="en-US" dirty="0" smtClean="0">
                <a:hlinkClick r:id="rId5"/>
              </a:rPr>
              <a:t>CM2Xa12YsX0</a:t>
            </a:r>
            <a:endParaRPr lang="en-US" dirty="0" smtClean="0"/>
          </a:p>
          <a:p>
            <a:pPr lvl="1"/>
            <a:endParaRPr lang="en-US" dirty="0"/>
          </a:p>
        </p:txBody>
      </p:sp>
    </p:spTree>
    <p:extLst>
      <p:ext uri="{BB962C8B-B14F-4D97-AF65-F5344CB8AC3E}">
        <p14:creationId xmlns:p14="http://schemas.microsoft.com/office/powerpoint/2010/main" val="3723293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85000" lnSpcReduction="10000"/>
          </a:bodyPr>
          <a:lstStyle/>
          <a:p>
            <a:r>
              <a:rPr lang="en-US" dirty="0">
                <a:hlinkClick r:id="rId2"/>
              </a:rPr>
              <a:t>http://africanhistory.about.com/od/eracolonialism/a/</a:t>
            </a:r>
            <a:r>
              <a:rPr lang="en-US" dirty="0" smtClean="0">
                <a:hlinkClick r:id="rId2"/>
              </a:rPr>
              <a:t>ScrambleWhy.htm</a:t>
            </a:r>
            <a:endParaRPr lang="en-US" dirty="0" smtClean="0"/>
          </a:p>
          <a:p>
            <a:r>
              <a:rPr lang="en-US" dirty="0">
                <a:hlinkClick r:id="rId3"/>
              </a:rPr>
              <a:t>http://www.tensionsofeurope.eu/www/en/files/get/file4.</a:t>
            </a:r>
            <a:r>
              <a:rPr lang="en-US" dirty="0" smtClean="0">
                <a:hlinkClick r:id="rId3"/>
              </a:rPr>
              <a:t>pdf</a:t>
            </a:r>
            <a:endParaRPr lang="en-US" dirty="0" smtClean="0"/>
          </a:p>
          <a:p>
            <a:r>
              <a:rPr lang="en-US" dirty="0">
                <a:hlinkClick r:id="rId4"/>
              </a:rPr>
              <a:t>http://www.the-map-as-history.com/maps/5-history-europe-</a:t>
            </a:r>
            <a:r>
              <a:rPr lang="en-US" dirty="0" smtClean="0">
                <a:hlinkClick r:id="rId4"/>
              </a:rPr>
              <a:t>colonization.php</a:t>
            </a:r>
            <a:endParaRPr lang="en-US" dirty="0" smtClean="0"/>
          </a:p>
          <a:p>
            <a:r>
              <a:rPr lang="en-US" dirty="0">
                <a:hlinkClick r:id="rId5"/>
              </a:rPr>
              <a:t>http://www.sparknotes.com/history/european/1871-1914/section5.</a:t>
            </a:r>
            <a:r>
              <a:rPr lang="en-US" dirty="0" smtClean="0">
                <a:hlinkClick r:id="rId5"/>
              </a:rPr>
              <a:t>rhtml</a:t>
            </a:r>
            <a:endParaRPr lang="en-US" dirty="0" smtClean="0"/>
          </a:p>
          <a:p>
            <a:r>
              <a:rPr lang="en-US" dirty="0">
                <a:hlinkClick r:id="rId6"/>
              </a:rPr>
              <a:t>http://moleboi.wordpress.com/2011/03/02/why-did-europeans-expand-into-america-africa-and-asia-between-1415-and-1715</a:t>
            </a:r>
            <a:r>
              <a:rPr lang="en-US" dirty="0" smtClean="0">
                <a:hlinkClick r:id="rId6"/>
              </a:rPr>
              <a:t>/</a:t>
            </a:r>
            <a:endParaRPr lang="en-US" dirty="0" smtClean="0"/>
          </a:p>
          <a:p>
            <a:r>
              <a:rPr lang="en-US" dirty="0">
                <a:hlinkClick r:id="rId7"/>
              </a:rPr>
              <a:t>http://courses.wcupa.edu/jones/his312/lectures/</a:t>
            </a:r>
            <a:r>
              <a:rPr lang="en-US" dirty="0" smtClean="0">
                <a:hlinkClick r:id="rId7"/>
              </a:rPr>
              <a:t>19thcent.htm</a:t>
            </a:r>
            <a:endParaRPr lang="en-US" dirty="0" smtClean="0"/>
          </a:p>
          <a:p>
            <a:r>
              <a:rPr lang="en-US" dirty="0"/>
              <a:t>http://www2.sunysuffolk.edu/</a:t>
            </a:r>
            <a:r>
              <a:rPr lang="en-US" dirty="0" err="1"/>
              <a:t>westn</a:t>
            </a:r>
            <a:r>
              <a:rPr lang="en-US" dirty="0"/>
              <a:t>/</a:t>
            </a:r>
            <a:r>
              <a:rPr lang="en-US" dirty="0" err="1"/>
              <a:t>imperialism.html</a:t>
            </a:r>
            <a:endParaRPr lang="en-US" dirty="0"/>
          </a:p>
        </p:txBody>
      </p:sp>
    </p:spTree>
    <p:extLst>
      <p:ext uri="{BB962C8B-B14F-4D97-AF65-F5344CB8AC3E}">
        <p14:creationId xmlns:p14="http://schemas.microsoft.com/office/powerpoint/2010/main" val="951644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they really wanted Africa</a:t>
            </a:r>
            <a:endParaRPr lang="en-US" dirty="0"/>
          </a:p>
        </p:txBody>
      </p:sp>
      <p:sp>
        <p:nvSpPr>
          <p:cNvPr id="3" name="Content Placeholder 2"/>
          <p:cNvSpPr>
            <a:spLocks noGrp="1"/>
          </p:cNvSpPr>
          <p:nvPr>
            <p:ph idx="1"/>
          </p:nvPr>
        </p:nvSpPr>
        <p:spPr/>
        <p:txBody>
          <a:bodyPr>
            <a:normAutofit lnSpcReduction="10000"/>
          </a:bodyPr>
          <a:lstStyle/>
          <a:p>
            <a:r>
              <a:rPr lang="en-US" dirty="0" smtClean="0"/>
              <a:t>Africa was an untapped </a:t>
            </a:r>
            <a:r>
              <a:rPr lang="en-US" dirty="0" smtClean="0"/>
              <a:t>market (Lenin’s theory 1917)</a:t>
            </a:r>
            <a:endParaRPr lang="en-US" dirty="0" smtClean="0"/>
          </a:p>
          <a:p>
            <a:r>
              <a:rPr lang="en-US" dirty="0" smtClean="0"/>
              <a:t>Africa could serve as a market for low end goods at high prices</a:t>
            </a:r>
          </a:p>
          <a:p>
            <a:r>
              <a:rPr lang="en-US" dirty="0" smtClean="0"/>
              <a:t>Africa bears large quantities of gold, diamonds, silver, iron, palm oil, rubber, and copper.</a:t>
            </a:r>
          </a:p>
          <a:p>
            <a:r>
              <a:rPr lang="en-US" dirty="0" smtClean="0"/>
              <a:t>European Countries are extremely similar to a group of Middle School teens. They are competitive and will do anything to above the rest, including a race for foreign territories</a:t>
            </a:r>
            <a:r>
              <a:rPr lang="en-US" dirty="0" smtClean="0"/>
              <a:t>. (Robinson and </a:t>
            </a:r>
            <a:r>
              <a:rPr lang="en-US" dirty="0" err="1" smtClean="0"/>
              <a:t>Gallaghar</a:t>
            </a:r>
            <a:r>
              <a:rPr lang="en-US" dirty="0" smtClean="0"/>
              <a:t>)</a:t>
            </a:r>
            <a:endParaRPr lang="en-US" dirty="0"/>
          </a:p>
        </p:txBody>
      </p:sp>
    </p:spTree>
    <p:extLst>
      <p:ext uri="{BB962C8B-B14F-4D97-AF65-F5344CB8AC3E}">
        <p14:creationId xmlns:p14="http://schemas.microsoft.com/office/powerpoint/2010/main" val="2221501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98476" y="999935"/>
            <a:ext cx="4786299" cy="4514051"/>
          </a:xfrm>
          <a:prstGeom prst="rect">
            <a:avLst/>
          </a:prstGeom>
        </p:spPr>
      </p:pic>
    </p:spTree>
    <p:extLst>
      <p:ext uri="{BB962C8B-B14F-4D97-AF65-F5344CB8AC3E}">
        <p14:creationId xmlns:p14="http://schemas.microsoft.com/office/powerpoint/2010/main" val="933600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Africa</a:t>
            </a:r>
            <a:endParaRPr lang="en-US" dirty="0"/>
          </a:p>
        </p:txBody>
      </p:sp>
      <p:sp>
        <p:nvSpPr>
          <p:cNvPr id="3" name="Content Placeholder 2"/>
          <p:cNvSpPr>
            <a:spLocks noGrp="1"/>
          </p:cNvSpPr>
          <p:nvPr>
            <p:ph idx="1"/>
          </p:nvPr>
        </p:nvSpPr>
        <p:spPr/>
        <p:txBody>
          <a:bodyPr/>
          <a:lstStyle/>
          <a:p>
            <a:r>
              <a:rPr lang="en-US" dirty="0" smtClean="0"/>
              <a:t>European technology such as medicine increased the lifespan of Africans</a:t>
            </a:r>
          </a:p>
          <a:p>
            <a:r>
              <a:rPr lang="en-US" dirty="0" smtClean="0"/>
              <a:t>Europeans introduced modern social infrastructure</a:t>
            </a:r>
          </a:p>
          <a:p>
            <a:r>
              <a:rPr lang="en-US" dirty="0" smtClean="0"/>
              <a:t>A small portion of the population in Africa gained high end education. Christianity brought along education.</a:t>
            </a:r>
            <a:endParaRPr lang="en-US" dirty="0"/>
          </a:p>
        </p:txBody>
      </p:sp>
    </p:spTree>
    <p:extLst>
      <p:ext uri="{BB962C8B-B14F-4D97-AF65-F5344CB8AC3E}">
        <p14:creationId xmlns:p14="http://schemas.microsoft.com/office/powerpoint/2010/main" val="1008050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So benefits…</a:t>
            </a:r>
            <a:endParaRPr lang="en-US" dirty="0"/>
          </a:p>
        </p:txBody>
      </p:sp>
      <p:sp>
        <p:nvSpPr>
          <p:cNvPr id="3" name="Content Placeholder 2"/>
          <p:cNvSpPr>
            <a:spLocks noGrp="1"/>
          </p:cNvSpPr>
          <p:nvPr>
            <p:ph idx="1"/>
          </p:nvPr>
        </p:nvSpPr>
        <p:spPr/>
        <p:txBody>
          <a:bodyPr>
            <a:normAutofit fontScale="92500"/>
          </a:bodyPr>
          <a:lstStyle/>
          <a:p>
            <a:r>
              <a:rPr lang="en-US" dirty="0" smtClean="0"/>
              <a:t>European colonization corroded many existing African values and destroyed some social relationships.</a:t>
            </a:r>
          </a:p>
          <a:p>
            <a:r>
              <a:rPr lang="en-US" dirty="0" smtClean="0"/>
              <a:t>African people were treated as inferior, working harder and longer for less pay.</a:t>
            </a:r>
          </a:p>
          <a:p>
            <a:r>
              <a:rPr lang="en-US" dirty="0" smtClean="0"/>
              <a:t>Europeans divided up Africa into plots of land with no regard for CRIPES, thus the boundaries created were bound to create conflict later on. Ethnic cleansing and civil wars resulted (Sudan? Congo? </a:t>
            </a:r>
            <a:r>
              <a:rPr lang="en-US" dirty="0" err="1" smtClean="0"/>
              <a:t>Kony</a:t>
            </a:r>
            <a:r>
              <a:rPr lang="en-US" dirty="0" smtClean="0"/>
              <a:t>?)</a:t>
            </a:r>
            <a:endParaRPr lang="en-US" dirty="0"/>
          </a:p>
        </p:txBody>
      </p:sp>
    </p:spTree>
    <p:extLst>
      <p:ext uri="{BB962C8B-B14F-4D97-AF65-F5344CB8AC3E}">
        <p14:creationId xmlns:p14="http://schemas.microsoft.com/office/powerpoint/2010/main" val="3650885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scramble for </a:t>
            </a:r>
            <a:r>
              <a:rPr lang="en-US" dirty="0" err="1" smtClean="0"/>
              <a:t>africa</a:t>
            </a:r>
            <a:endParaRPr lang="en-US" dirty="0"/>
          </a:p>
        </p:txBody>
      </p:sp>
      <p:sp>
        <p:nvSpPr>
          <p:cNvPr id="3" name="Content Placeholder 2"/>
          <p:cNvSpPr>
            <a:spLocks noGrp="1"/>
          </p:cNvSpPr>
          <p:nvPr>
            <p:ph idx="1"/>
          </p:nvPr>
        </p:nvSpPr>
        <p:spPr/>
        <p:txBody>
          <a:bodyPr/>
          <a:lstStyle/>
          <a:p>
            <a:r>
              <a:rPr lang="en-US" dirty="0" smtClean="0"/>
              <a:t>Before 1880, European nations had little of Africa. However, intense competition (Think Business Plan. More=Better) gave way to a divided Africa. </a:t>
            </a:r>
            <a:endParaRPr lang="en-US" dirty="0"/>
          </a:p>
          <a:p>
            <a:r>
              <a:rPr lang="en-US" dirty="0" smtClean="0"/>
              <a:t>The land was divvied up in the Berlin </a:t>
            </a:r>
            <a:r>
              <a:rPr lang="en-US" dirty="0" smtClean="0"/>
              <a:t>Conference 1884-1885</a:t>
            </a:r>
          </a:p>
          <a:p>
            <a:r>
              <a:rPr lang="en-US" dirty="0" smtClean="0"/>
              <a:t>Scramble prompted by King Leopold II of Belgium</a:t>
            </a:r>
            <a:r>
              <a:rPr lang="en-US" dirty="0" smtClean="0"/>
              <a:t> (Took Congo)</a:t>
            </a:r>
            <a:endParaRPr lang="en-US" dirty="0" smtClean="0"/>
          </a:p>
          <a:p>
            <a:endParaRPr lang="en-US" dirty="0"/>
          </a:p>
        </p:txBody>
      </p:sp>
    </p:spTree>
    <p:extLst>
      <p:ext uri="{BB962C8B-B14F-4D97-AF65-F5344CB8AC3E}">
        <p14:creationId xmlns:p14="http://schemas.microsoft.com/office/powerpoint/2010/main" val="4075797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 Africa</a:t>
            </a:r>
            <a:endParaRPr lang="en-US" dirty="0"/>
          </a:p>
        </p:txBody>
      </p:sp>
      <p:sp>
        <p:nvSpPr>
          <p:cNvPr id="3" name="Content Placeholder 2"/>
          <p:cNvSpPr>
            <a:spLocks noGrp="1"/>
          </p:cNvSpPr>
          <p:nvPr>
            <p:ph idx="1"/>
          </p:nvPr>
        </p:nvSpPr>
        <p:spPr/>
        <p:txBody>
          <a:bodyPr>
            <a:normAutofit lnSpcReduction="10000"/>
          </a:bodyPr>
          <a:lstStyle/>
          <a:p>
            <a:r>
              <a:rPr lang="en-US" dirty="0" smtClean="0"/>
              <a:t>Growing tensions in West Africa between European nations and local governments led to the loss of African independence.</a:t>
            </a:r>
          </a:p>
          <a:p>
            <a:r>
              <a:rPr lang="en-US" dirty="0" smtClean="0"/>
              <a:t>Great Britain annexed the west coast, naming it the Gold Coast and named Nigeria Protectorate</a:t>
            </a:r>
          </a:p>
          <a:p>
            <a:pPr lvl="1"/>
            <a:r>
              <a:rPr lang="en-US" dirty="0" smtClean="0"/>
              <a:t>This coast was at first very popular for the slave trade, in exchange for weapons and textiles from Europe</a:t>
            </a:r>
          </a:p>
          <a:p>
            <a:pPr lvl="1"/>
            <a:r>
              <a:rPr lang="en-US" dirty="0" smtClean="0"/>
              <a:t>Later on after the emancipation of slaves, it was a source of raw materials</a:t>
            </a:r>
          </a:p>
          <a:p>
            <a:pPr lvl="1"/>
            <a:r>
              <a:rPr lang="en-US" dirty="0" smtClean="0"/>
              <a:t>This growing market led Europeans to push for more settlements</a:t>
            </a:r>
          </a:p>
          <a:p>
            <a:pPr lvl="1"/>
            <a:endParaRPr lang="en-US" dirty="0" smtClean="0"/>
          </a:p>
          <a:p>
            <a:endParaRPr lang="en-US" dirty="0"/>
          </a:p>
        </p:txBody>
      </p:sp>
    </p:spTree>
    <p:extLst>
      <p:ext uri="{BB962C8B-B14F-4D97-AF65-F5344CB8AC3E}">
        <p14:creationId xmlns:p14="http://schemas.microsoft.com/office/powerpoint/2010/main" val="3168184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37717" y="1199343"/>
            <a:ext cx="3415422" cy="4479894"/>
          </a:xfrm>
          <a:prstGeom prst="rect">
            <a:avLst/>
          </a:prstGeom>
        </p:spPr>
      </p:pic>
    </p:spTree>
    <p:extLst>
      <p:ext uri="{BB962C8B-B14F-4D97-AF65-F5344CB8AC3E}">
        <p14:creationId xmlns:p14="http://schemas.microsoft.com/office/powerpoint/2010/main" val="36275248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299</TotalTime>
  <Words>937</Words>
  <Application>Microsoft Macintosh PowerPoint</Application>
  <PresentationFormat>On-screen Show (4:3)</PresentationFormat>
  <Paragraphs>82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Couture</vt:lpstr>
      <vt:lpstr>European Colonization In AfrIca (The new imperialism)</vt:lpstr>
      <vt:lpstr>Why African Colonization?</vt:lpstr>
      <vt:lpstr>Why they really wanted Africa</vt:lpstr>
      <vt:lpstr>PowerPoint Presentation</vt:lpstr>
      <vt:lpstr>Benefits of Africa</vt:lpstr>
      <vt:lpstr>Not So benefits…</vt:lpstr>
      <vt:lpstr>The scramble for africa</vt:lpstr>
      <vt:lpstr>West Africa</vt:lpstr>
      <vt:lpstr>PowerPoint Presentation</vt:lpstr>
      <vt:lpstr>North Africa</vt:lpstr>
      <vt:lpstr>PowerPoint Presentation</vt:lpstr>
      <vt:lpstr>Central and East Africa</vt:lpstr>
      <vt:lpstr>PowerPoint Presentation</vt:lpstr>
      <vt:lpstr>Southern africa</vt:lpstr>
      <vt:lpstr>PowerPoint Presentation</vt:lpstr>
      <vt:lpstr>Colonial System</vt:lpstr>
      <vt:lpstr>Effects of Imperialism</vt:lpstr>
      <vt:lpstr>PowerPoint Presentation</vt:lpstr>
      <vt:lpstr>Nationalism in Africa</vt:lpstr>
      <vt:lpstr>The end</vt:lpstr>
      <vt:lpstr>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Everett Jiang</dc:creator>
  <cp:lastModifiedBy>Everett Jiang</cp:lastModifiedBy>
  <cp:revision>15</cp:revision>
  <dcterms:created xsi:type="dcterms:W3CDTF">2014-03-15T03:06:40Z</dcterms:created>
  <dcterms:modified xsi:type="dcterms:W3CDTF">2014-03-19T05:52:13Z</dcterms:modified>
</cp:coreProperties>
</file>